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6" r:id="rId1"/>
  </p:sldMasterIdLst>
  <p:notesMasterIdLst>
    <p:notesMasterId r:id="rId28"/>
  </p:notesMasterIdLst>
  <p:handoutMasterIdLst>
    <p:handoutMasterId r:id="rId29"/>
  </p:handoutMasterIdLst>
  <p:sldIdLst>
    <p:sldId id="281" r:id="rId2"/>
    <p:sldId id="294" r:id="rId3"/>
    <p:sldId id="296" r:id="rId4"/>
    <p:sldId id="269" r:id="rId5"/>
    <p:sldId id="295" r:id="rId6"/>
    <p:sldId id="271" r:id="rId7"/>
    <p:sldId id="270" r:id="rId8"/>
    <p:sldId id="273" r:id="rId9"/>
    <p:sldId id="282" r:id="rId10"/>
    <p:sldId id="280" r:id="rId11"/>
    <p:sldId id="283" r:id="rId12"/>
    <p:sldId id="284" r:id="rId13"/>
    <p:sldId id="286" r:id="rId14"/>
    <p:sldId id="285" r:id="rId15"/>
    <p:sldId id="276" r:id="rId16"/>
    <p:sldId id="287" r:id="rId17"/>
    <p:sldId id="288" r:id="rId18"/>
    <p:sldId id="289" r:id="rId19"/>
    <p:sldId id="290" r:id="rId20"/>
    <p:sldId id="291" r:id="rId21"/>
    <p:sldId id="292" r:id="rId22"/>
    <p:sldId id="277" r:id="rId23"/>
    <p:sldId id="297" r:id="rId24"/>
    <p:sldId id="278" r:id="rId25"/>
    <p:sldId id="293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66C"/>
    <a:srgbClr val="A14986"/>
    <a:srgbClr val="674CA6"/>
    <a:srgbClr val="AC6851"/>
    <a:srgbClr val="B3FFFF"/>
    <a:srgbClr val="FFFFFF"/>
    <a:srgbClr val="3B8CC1"/>
    <a:srgbClr val="4799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4631"/>
  </p:normalViewPr>
  <p:slideViewPr>
    <p:cSldViewPr snapToGrid="0" snapToObjects="1">
      <p:cViewPr varScale="1">
        <p:scale>
          <a:sx n="53" d="100"/>
          <a:sy n="53" d="100"/>
        </p:scale>
        <p:origin x="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24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8E4B7C-96ED-E449-9693-B655C4671F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809C4-E54C-A54E-B9F4-56C375E0D8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AD932-3578-6E4B-810C-4CF7533A98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9B4CA-DA29-0849-8519-4B81F4CE08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115A18-6E6E-F748-9363-1DB667F252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1C8-9A67-204B-8DB6-6C2E5B2C92D6}" type="datetimeFigureOut">
              <a:rPr lang="en-US" smtClean="0"/>
              <a:t>5/18/2020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31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5AC32-BD67-2C45-A28D-5517180A3BBA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EB0CA-5347-BE45-89FE-1F4448835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0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 Se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610586-1121-E545-B9A3-243F30D950DD}"/>
              </a:ext>
            </a:extLst>
          </p:cNvPr>
          <p:cNvSpPr txBox="1"/>
          <p:nvPr userDrawn="1"/>
        </p:nvSpPr>
        <p:spPr>
          <a:xfrm>
            <a:off x="295218" y="1053881"/>
            <a:ext cx="2572719" cy="495947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C2B4A-0943-CC42-BE38-4F715F7CAA2B}"/>
              </a:ext>
            </a:extLst>
          </p:cNvPr>
          <p:cNvSpPr txBox="1"/>
          <p:nvPr userDrawn="1"/>
        </p:nvSpPr>
        <p:spPr>
          <a:xfrm>
            <a:off x="517951" y="4565193"/>
            <a:ext cx="2734700" cy="1947917"/>
          </a:xfrm>
          <a:prstGeom prst="rect">
            <a:avLst/>
          </a:prstGeom>
          <a:noFill/>
        </p:spPr>
        <p:txBody>
          <a:bodyPr wrap="square" tIns="180000" rtlCol="0" anchor="t">
            <a:normAutofit/>
          </a:bodyPr>
          <a:lstStyle/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Think </a:t>
            </a:r>
          </a:p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Pair</a:t>
            </a:r>
          </a:p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2EDFBF-1AC7-4849-AEE9-9746296E1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4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7200" b="1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A5BEC9-826C-1A47-BE3A-FB14643A0AFC}"/>
              </a:ext>
            </a:extLst>
          </p:cNvPr>
          <p:cNvGrpSpPr/>
          <p:nvPr userDrawn="1"/>
        </p:nvGrpSpPr>
        <p:grpSpPr>
          <a:xfrm>
            <a:off x="3252651" y="4754285"/>
            <a:ext cx="6037091" cy="1758825"/>
            <a:chOff x="3419637" y="4738177"/>
            <a:chExt cx="6037091" cy="17588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7A4E4E-E544-E249-993F-5D9F8D408A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48216" y="4738177"/>
              <a:ext cx="1908512" cy="1758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6D400-0E94-6C46-90A5-1287F85EA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489858" y="4744984"/>
              <a:ext cx="1981018" cy="1631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28E63F-FFC1-9440-B22C-5C00F37E9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419637" y="4744984"/>
              <a:ext cx="1992881" cy="163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3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a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7">
            <a:extLst>
              <a:ext uri="{FF2B5EF4-FFF2-40B4-BE49-F238E27FC236}">
                <a16:creationId xmlns:a16="http://schemas.microsoft.com/office/drawing/2014/main" id="{BA5CBAB5-B25F-4B4C-804A-AD021B9010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26EA-4EBE-2F4F-B4B3-8C66D44A3FDC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Independent Practice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A7343F6-8A3F-024A-BAB1-A40A1A630C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1" name="Text Placeholder 48">
            <a:extLst>
              <a:ext uri="{FF2B5EF4-FFF2-40B4-BE49-F238E27FC236}">
                <a16:creationId xmlns:a16="http://schemas.microsoft.com/office/drawing/2014/main" id="{81597401-FB89-084B-955C-A0C7FAB024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82891C2-3E9D-4241-85E7-747B1595FB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8A690C59-B342-0648-BCE5-1C98B5A89A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7B4E049-9FD5-E24B-B3BE-5C09B449C3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5E376940-61D8-D142-9880-9EE380DE85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22514" y="1378857"/>
            <a:ext cx="9054874" cy="497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endParaRPr lang="en-US" sz="2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72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 Comple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610586-1121-E545-B9A3-243F30D950DD}"/>
              </a:ext>
            </a:extLst>
          </p:cNvPr>
          <p:cNvSpPr txBox="1"/>
          <p:nvPr userDrawn="1"/>
        </p:nvSpPr>
        <p:spPr>
          <a:xfrm>
            <a:off x="295218" y="1053881"/>
            <a:ext cx="2572719" cy="495947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2EDFBF-1AC7-4849-AEE9-9746296E1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4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A5BEC9-826C-1A47-BE3A-FB14643A0AFC}"/>
              </a:ext>
            </a:extLst>
          </p:cNvPr>
          <p:cNvGrpSpPr/>
          <p:nvPr userDrawn="1"/>
        </p:nvGrpSpPr>
        <p:grpSpPr>
          <a:xfrm>
            <a:off x="3065316" y="4735235"/>
            <a:ext cx="6037091" cy="1758825"/>
            <a:chOff x="3419637" y="4738177"/>
            <a:chExt cx="6037091" cy="17588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7A4E4E-E544-E249-993F-5D9F8D408A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48216" y="4738177"/>
              <a:ext cx="1908512" cy="1758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6D400-0E94-6C46-90A5-1287F85EA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489858" y="4744984"/>
              <a:ext cx="1981018" cy="1631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28E63F-FFC1-9440-B22C-5C00F37E9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419637" y="4744984"/>
              <a:ext cx="1992881" cy="163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60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132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7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5256496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6"/>
            <a:ext cx="11577177" cy="424262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387784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erm Definition Disapp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5256496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6"/>
            <a:ext cx="11577177" cy="104222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 is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99969C1-6602-ED48-B174-C33A6E95ED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218" y="3421620"/>
            <a:ext cx="11577177" cy="315879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37373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y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2203053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Easy English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5"/>
            <a:ext cx="11577177" cy="4209967"/>
          </a:xfrm>
          <a:prstGeom prst="rect">
            <a:avLst/>
          </a:prstGeom>
          <a:noFill/>
        </p:spPr>
        <p:txBody>
          <a:bodyPr tIns="144000" bIns="0" anchor="ctr"/>
          <a:lstStyle>
            <a:lvl1pPr marL="0" indent="0" algn="ctr">
              <a:buNone/>
              <a:defRPr sz="6000" b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Target: Easy</a:t>
            </a:r>
          </a:p>
          <a:p>
            <a:pPr lvl="0"/>
            <a:r>
              <a:rPr lang="en-US" dirty="0"/>
              <a:t>Easy: Target</a:t>
            </a:r>
          </a:p>
        </p:txBody>
      </p:sp>
    </p:spTree>
    <p:extLst>
      <p:ext uri="{BB962C8B-B14F-4D97-AF65-F5344CB8AC3E}">
        <p14:creationId xmlns:p14="http://schemas.microsoft.com/office/powerpoint/2010/main" val="61999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ate Prior 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E0C5E22-25B1-3743-B18A-9111EBF90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FC19F9-C449-6E4C-AC32-E587C71AC835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Activate Prior Knowledge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595EE4-C677-3149-AF01-E78433EE681A}"/>
              </a:ext>
            </a:extLst>
          </p:cNvPr>
          <p:cNvSpPr txBox="1"/>
          <p:nvPr userDrawn="1"/>
        </p:nvSpPr>
        <p:spPr>
          <a:xfrm>
            <a:off x="10195560" y="1010412"/>
            <a:ext cx="0" cy="0"/>
          </a:xfrm>
          <a:prstGeom prst="rect">
            <a:avLst/>
          </a:prstGeom>
          <a:solidFill>
            <a:srgbClr val="3B8CC1"/>
          </a:solidFill>
        </p:spPr>
        <p:txBody>
          <a:bodyPr wrap="none" rtlCol="0" anchor="ctr">
            <a:noAutofit/>
          </a:bodyPr>
          <a:lstStyle/>
          <a:p>
            <a:pPr algn="l"/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065E96F-34B9-6940-8CF5-B5BC1E923D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Make the connection</a:t>
            </a:r>
            <a:endParaRPr lang="en-US" dirty="0"/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74718A69-45DC-3349-AC14-1CB203717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8F06128-C65E-E74D-8888-C3B0265B87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9CC4C70C-1C88-8242-822E-8EB858DBE3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DB394B8D-09B6-2D4C-A89A-411FA179F6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9E7179FB-4670-E449-82E2-2342DFBACF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22514" y="1378857"/>
            <a:ext cx="9054874" cy="497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endParaRPr lang="en-US" sz="2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4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3932381-72B7-B349-BBA8-6AFEB84E1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9A473-568F-E948-8378-638693483165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Content Development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78A17B0-D745-3C43-93AB-662F15D9C1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C5AFB84F-2B6E-D646-B782-34B1A586BA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579A7DA-1AA6-6348-9480-0ABDE8E7E8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3DC620B8-B5B6-A546-998D-BB0D780266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3D9DD79-4FA4-9441-9CD5-FD3E0E184E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6" name="Text Placeholder 48">
            <a:extLst>
              <a:ext uri="{FF2B5EF4-FFF2-40B4-BE49-F238E27FC236}">
                <a16:creationId xmlns:a16="http://schemas.microsoft.com/office/drawing/2014/main" id="{40DC7D38-E5DA-C74E-92F3-A6FCC9CC0E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22514" y="1378857"/>
            <a:ext cx="9054874" cy="497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endParaRPr lang="en-US" sz="2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87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Steps / 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AA64D5DD-9491-7244-8D83-7F535F058A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8520F-CB36-4A45-A44F-F23C38DF455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Skill Steps / Guided Practice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FCF9CE4-B167-C647-830E-926D9BC11C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0749FB8D-5908-B440-BF2C-3B703391AA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B5210779-8122-F342-AF13-26D8416493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2564DDFE-656D-C84E-991A-DC05015CC9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42EB6E0-B7AD-6C40-89B8-5521B528F9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A21C2D16-2A8E-4B4B-8D58-4B389AAA6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22514" y="1378857"/>
            <a:ext cx="9054874" cy="497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endParaRPr lang="en-US" sz="2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164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s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FCE3226E-4E89-B94B-8392-37AA41A250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1FBC2-8B0A-054F-BD50-5A1E7715384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Skills Check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2D6AD4E2-8B86-1A42-B6B1-9794F63D24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3824608F-B525-2D45-9CFD-FDDDDC6F3A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8FBBDF4-8B54-6D40-BB00-9DB79EE3BD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CF892DE4-0989-9F4F-B9B9-0D50497971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04DAC59-2F1B-D344-B5E4-3DD118198D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9" name="Text Placeholder 48">
            <a:extLst>
              <a:ext uri="{FF2B5EF4-FFF2-40B4-BE49-F238E27FC236}">
                <a16:creationId xmlns:a16="http://schemas.microsoft.com/office/drawing/2014/main" id="{EA6CD3E8-8EA8-D643-BBB5-EB619A565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22514" y="1378857"/>
            <a:ext cx="9054874" cy="497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endParaRPr lang="en-US" sz="2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268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D052CD39-86C7-5E45-A279-441BFB974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EBB26-204F-A049-A589-CBB9A02C05F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Relevance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57D734-81AA-2049-8345-B99B4BA91645}"/>
              </a:ext>
            </a:extLst>
          </p:cNvPr>
          <p:cNvSpPr txBox="1"/>
          <p:nvPr userDrawn="1"/>
        </p:nvSpPr>
        <p:spPr>
          <a:xfrm>
            <a:off x="10042358" y="8662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rtlCol="0" anchor="t" anchorCtr="0">
            <a:normAutofit fontScale="25000" lnSpcReduction="20000"/>
          </a:bodyPr>
          <a:lstStyle/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76A4E78-E152-CE41-A402-F83EB570A4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9" name="Text Placeholder 48">
            <a:extLst>
              <a:ext uri="{FF2B5EF4-FFF2-40B4-BE49-F238E27FC236}">
                <a16:creationId xmlns:a16="http://schemas.microsoft.com/office/drawing/2014/main" id="{BB7D38D9-00D0-E94F-A56B-68FEB60A7F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5A649CF-6F35-6240-8694-7D985FF77D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31" name="Text Placeholder 48">
            <a:extLst>
              <a:ext uri="{FF2B5EF4-FFF2-40B4-BE49-F238E27FC236}">
                <a16:creationId xmlns:a16="http://schemas.microsoft.com/office/drawing/2014/main" id="{73A7D846-854A-F34B-A7E6-331D90F80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B421E4A7-84CE-D441-9E4B-33DE3CF3A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33" name="Text Placeholder 48">
            <a:extLst>
              <a:ext uri="{FF2B5EF4-FFF2-40B4-BE49-F238E27FC236}">
                <a16:creationId xmlns:a16="http://schemas.microsoft.com/office/drawing/2014/main" id="{DC7FFA7A-C37D-F846-868C-88068206D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22514" y="1378857"/>
            <a:ext cx="9054874" cy="497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endParaRPr lang="en-US" sz="2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1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43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28" r:id="rId2"/>
    <p:sldLayoutId id="2147484229" r:id="rId3"/>
    <p:sldLayoutId id="2147484230" r:id="rId4"/>
    <p:sldLayoutId id="2147484222" r:id="rId5"/>
    <p:sldLayoutId id="2147484219" r:id="rId6"/>
    <p:sldLayoutId id="2147484220" r:id="rId7"/>
    <p:sldLayoutId id="2147484221" r:id="rId8"/>
    <p:sldLayoutId id="2147484218" r:id="rId9"/>
    <p:sldLayoutId id="2147484223" r:id="rId10"/>
    <p:sldLayoutId id="2147484231" r:id="rId11"/>
    <p:sldLayoutId id="2147484232" r:id="rId12"/>
    <p:sldLayoutId id="214748423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qBig2wevHhw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mOKmjYwfDGU?start=2&amp;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199" y="1494971"/>
            <a:ext cx="10798630" cy="25835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Autofit/>
          </a:bodyPr>
          <a:lstStyle/>
          <a:p>
            <a:pPr algn="l"/>
            <a:r>
              <a:rPr lang="en-US" sz="800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RESPIRATORY SYSTEM</a:t>
            </a:r>
            <a:endParaRPr lang="en-US" sz="8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4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2B3241-51CB-A34A-9AE6-B030839D60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86521-0401-A84A-B3AD-BCE898878B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B4CAA-16CC-544B-9E52-EA65DAF385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What is the respiratory system?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9BD09-A157-6E4E-99DD-6AE5BB4CD1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8649" y="2395402"/>
            <a:ext cx="2162572" cy="2884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46920" y="2676906"/>
            <a:ext cx="2163007" cy="2214408"/>
          </a:xfrm>
        </p:spPr>
        <p:txBody>
          <a:bodyPr numCol="2"/>
          <a:lstStyle/>
          <a:p>
            <a:r>
              <a:rPr lang="en-US" b="1" dirty="0"/>
              <a:t>M</a:t>
            </a:r>
            <a:r>
              <a:rPr lang="en-US" dirty="0"/>
              <a:t>any</a:t>
            </a:r>
          </a:p>
          <a:p>
            <a:r>
              <a:rPr lang="en-US" b="1" dirty="0"/>
              <a:t>P</a:t>
            </a:r>
            <a:r>
              <a:rPr lang="en-US" dirty="0"/>
              <a:t>eople</a:t>
            </a:r>
          </a:p>
          <a:p>
            <a:r>
              <a:rPr lang="en-US" b="1" dirty="0"/>
              <a:t>L</a:t>
            </a:r>
            <a:r>
              <a:rPr lang="en-US" dirty="0"/>
              <a:t>ove</a:t>
            </a:r>
          </a:p>
          <a:p>
            <a:r>
              <a:rPr lang="en-US" b="1" dirty="0"/>
              <a:t>T</a:t>
            </a:r>
            <a:r>
              <a:rPr lang="en-US" dirty="0"/>
              <a:t>aylor’s</a:t>
            </a:r>
          </a:p>
          <a:p>
            <a:r>
              <a:rPr lang="en-US" b="1" dirty="0"/>
              <a:t>B</a:t>
            </a:r>
            <a:r>
              <a:rPr lang="en-US" dirty="0"/>
              <a:t>ad</a:t>
            </a:r>
          </a:p>
          <a:p>
            <a:r>
              <a:rPr lang="en-US" b="1" dirty="0"/>
              <a:t>B</a:t>
            </a:r>
            <a:r>
              <a:rPr lang="en-US" dirty="0"/>
              <a:t>lood</a:t>
            </a:r>
          </a:p>
          <a:p>
            <a:r>
              <a:rPr lang="en-US" b="1" dirty="0"/>
              <a:t>A</a:t>
            </a:r>
            <a:r>
              <a:rPr lang="en-US" dirty="0"/>
              <a:t>lbum </a:t>
            </a:r>
          </a:p>
          <a:p>
            <a:r>
              <a:rPr lang="en-US" b="1" dirty="0"/>
              <a:t>M</a:t>
            </a:r>
            <a:r>
              <a:rPr lang="en-US" dirty="0"/>
              <a:t>outh</a:t>
            </a:r>
          </a:p>
          <a:p>
            <a:r>
              <a:rPr lang="en-US" b="1" dirty="0"/>
              <a:t>P</a:t>
            </a:r>
            <a:r>
              <a:rPr lang="en-US" dirty="0"/>
              <a:t>harynx</a:t>
            </a:r>
          </a:p>
          <a:p>
            <a:r>
              <a:rPr lang="en-US" b="1" dirty="0"/>
              <a:t>L</a:t>
            </a:r>
            <a:r>
              <a:rPr lang="en-US" dirty="0"/>
              <a:t>arynx</a:t>
            </a:r>
          </a:p>
          <a:p>
            <a:r>
              <a:rPr lang="en-US" b="1" dirty="0"/>
              <a:t>T</a:t>
            </a:r>
            <a:r>
              <a:rPr lang="en-US" dirty="0"/>
              <a:t>rachea</a:t>
            </a:r>
          </a:p>
          <a:p>
            <a:r>
              <a:rPr lang="en-US" b="1" dirty="0"/>
              <a:t>B</a:t>
            </a:r>
            <a:r>
              <a:rPr lang="en-US" dirty="0"/>
              <a:t>ronchi</a:t>
            </a:r>
          </a:p>
          <a:p>
            <a:r>
              <a:rPr lang="en-US" b="1" dirty="0"/>
              <a:t>B</a:t>
            </a:r>
            <a:r>
              <a:rPr lang="en-US" dirty="0"/>
              <a:t>ronchiole</a:t>
            </a:r>
          </a:p>
          <a:p>
            <a:r>
              <a:rPr lang="en-US" b="1" dirty="0"/>
              <a:t>A</a:t>
            </a:r>
            <a:r>
              <a:rPr lang="en-US" dirty="0"/>
              <a:t>lveoli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153" y="1306286"/>
            <a:ext cx="8206355" cy="33382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respiratory system consists of all the organs involved in breathing.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968" t="2571" r="4107" b="1548"/>
          <a:stretch/>
        </p:blipFill>
        <p:spPr>
          <a:xfrm>
            <a:off x="5375820" y="3402775"/>
            <a:ext cx="4201568" cy="29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4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2B3241-51CB-A34A-9AE6-B030839D60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86521-0401-A84A-B3AD-BCE898878B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B4CAA-16CC-544B-9E52-EA65DAF385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What is the respiratory system?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9BD09-A157-6E4E-99DD-6AE5BB4CD1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8649" y="2395402"/>
            <a:ext cx="2162572" cy="2884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46920" y="2676906"/>
            <a:ext cx="2163007" cy="2214408"/>
          </a:xfrm>
        </p:spPr>
        <p:txBody>
          <a:bodyPr numCol="2"/>
          <a:lstStyle/>
          <a:p>
            <a:r>
              <a:rPr lang="en-US" b="1" dirty="0"/>
              <a:t>M</a:t>
            </a:r>
            <a:r>
              <a:rPr lang="en-US" dirty="0"/>
              <a:t>any</a:t>
            </a:r>
          </a:p>
          <a:p>
            <a:r>
              <a:rPr lang="en-US" b="1" dirty="0"/>
              <a:t>P</a:t>
            </a:r>
            <a:r>
              <a:rPr lang="en-US" dirty="0"/>
              <a:t>eople</a:t>
            </a:r>
          </a:p>
          <a:p>
            <a:r>
              <a:rPr lang="en-US" b="1" dirty="0"/>
              <a:t>L</a:t>
            </a:r>
            <a:r>
              <a:rPr lang="en-US" dirty="0"/>
              <a:t>ove</a:t>
            </a:r>
          </a:p>
          <a:p>
            <a:r>
              <a:rPr lang="en-US" b="1" dirty="0"/>
              <a:t>T</a:t>
            </a:r>
            <a:r>
              <a:rPr lang="en-US" dirty="0"/>
              <a:t>aylor’s</a:t>
            </a:r>
          </a:p>
          <a:p>
            <a:r>
              <a:rPr lang="en-US" b="1" dirty="0"/>
              <a:t>B</a:t>
            </a:r>
            <a:r>
              <a:rPr lang="en-US" dirty="0"/>
              <a:t>ad</a:t>
            </a:r>
          </a:p>
          <a:p>
            <a:r>
              <a:rPr lang="en-US" b="1" dirty="0"/>
              <a:t>B</a:t>
            </a:r>
            <a:r>
              <a:rPr lang="en-US" dirty="0"/>
              <a:t>lood</a:t>
            </a:r>
          </a:p>
          <a:p>
            <a:r>
              <a:rPr lang="en-US" b="1" dirty="0"/>
              <a:t>A</a:t>
            </a:r>
            <a:r>
              <a:rPr lang="en-US" dirty="0"/>
              <a:t>lbum </a:t>
            </a:r>
          </a:p>
          <a:p>
            <a:r>
              <a:rPr lang="en-US" b="1" dirty="0"/>
              <a:t>M</a:t>
            </a:r>
            <a:r>
              <a:rPr lang="en-US" dirty="0"/>
              <a:t>outh</a:t>
            </a:r>
          </a:p>
          <a:p>
            <a:r>
              <a:rPr lang="en-US" b="1" dirty="0"/>
              <a:t>P</a:t>
            </a:r>
            <a:r>
              <a:rPr lang="en-US" dirty="0"/>
              <a:t>harynx</a:t>
            </a:r>
          </a:p>
          <a:p>
            <a:r>
              <a:rPr lang="en-US" b="1" dirty="0"/>
              <a:t>L</a:t>
            </a:r>
            <a:r>
              <a:rPr lang="en-US" dirty="0"/>
              <a:t>arynx</a:t>
            </a:r>
          </a:p>
          <a:p>
            <a:r>
              <a:rPr lang="en-US" b="1" dirty="0"/>
              <a:t>T</a:t>
            </a:r>
            <a:r>
              <a:rPr lang="en-US" dirty="0"/>
              <a:t>rachea</a:t>
            </a:r>
          </a:p>
          <a:p>
            <a:r>
              <a:rPr lang="en-US" b="1" dirty="0"/>
              <a:t>B</a:t>
            </a:r>
            <a:r>
              <a:rPr lang="en-US" dirty="0"/>
              <a:t>ronchi</a:t>
            </a:r>
          </a:p>
          <a:p>
            <a:r>
              <a:rPr lang="en-US" b="1" dirty="0"/>
              <a:t>B</a:t>
            </a:r>
            <a:r>
              <a:rPr lang="en-US" dirty="0"/>
              <a:t>ronchiole</a:t>
            </a:r>
          </a:p>
          <a:p>
            <a:r>
              <a:rPr lang="en-US" b="1" dirty="0"/>
              <a:t>A</a:t>
            </a:r>
            <a:r>
              <a:rPr lang="en-US" dirty="0"/>
              <a:t>lveoli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968" t="2571" r="4107" b="1548"/>
          <a:stretch/>
        </p:blipFill>
        <p:spPr>
          <a:xfrm>
            <a:off x="1515020" y="1188366"/>
            <a:ext cx="7110532" cy="50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8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2B3241-51CB-A34A-9AE6-B030839D60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86521-0401-A84A-B3AD-BCE898878B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B4CAA-16CC-544B-9E52-EA65DAF385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617909"/>
          </a:xfrm>
        </p:spPr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What are alveoli?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What is gas exchange?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9BD09-A157-6E4E-99DD-6AE5BB4CD1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5864" y="1306286"/>
            <a:ext cx="2162572" cy="2884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44135" y="1587790"/>
            <a:ext cx="2163007" cy="2214408"/>
          </a:xfrm>
        </p:spPr>
        <p:txBody>
          <a:bodyPr numCol="2"/>
          <a:lstStyle/>
          <a:p>
            <a:r>
              <a:rPr lang="en-US" b="1" dirty="0"/>
              <a:t>M</a:t>
            </a:r>
            <a:r>
              <a:rPr lang="en-US" dirty="0"/>
              <a:t>any</a:t>
            </a:r>
          </a:p>
          <a:p>
            <a:r>
              <a:rPr lang="en-US" b="1" dirty="0"/>
              <a:t>P</a:t>
            </a:r>
            <a:r>
              <a:rPr lang="en-US" dirty="0"/>
              <a:t>eople</a:t>
            </a:r>
          </a:p>
          <a:p>
            <a:r>
              <a:rPr lang="en-US" b="1" dirty="0"/>
              <a:t>L</a:t>
            </a:r>
            <a:r>
              <a:rPr lang="en-US" dirty="0"/>
              <a:t>ove</a:t>
            </a:r>
          </a:p>
          <a:p>
            <a:r>
              <a:rPr lang="en-US" b="1" dirty="0"/>
              <a:t>T</a:t>
            </a:r>
            <a:r>
              <a:rPr lang="en-US" dirty="0"/>
              <a:t>aylor’s</a:t>
            </a:r>
          </a:p>
          <a:p>
            <a:r>
              <a:rPr lang="en-US" b="1" dirty="0"/>
              <a:t>B</a:t>
            </a:r>
            <a:r>
              <a:rPr lang="en-US" dirty="0"/>
              <a:t>ad</a:t>
            </a:r>
          </a:p>
          <a:p>
            <a:r>
              <a:rPr lang="en-US" b="1" dirty="0"/>
              <a:t>B</a:t>
            </a:r>
            <a:r>
              <a:rPr lang="en-US" dirty="0"/>
              <a:t>lood</a:t>
            </a:r>
          </a:p>
          <a:p>
            <a:r>
              <a:rPr lang="en-US" b="1" dirty="0"/>
              <a:t>A</a:t>
            </a:r>
            <a:r>
              <a:rPr lang="en-US" dirty="0"/>
              <a:t>lbum </a:t>
            </a:r>
          </a:p>
          <a:p>
            <a:r>
              <a:rPr lang="en-US" b="1" dirty="0"/>
              <a:t>M</a:t>
            </a:r>
            <a:r>
              <a:rPr lang="en-US" dirty="0"/>
              <a:t>outh</a:t>
            </a:r>
          </a:p>
          <a:p>
            <a:r>
              <a:rPr lang="en-US" b="1" dirty="0"/>
              <a:t>P</a:t>
            </a:r>
            <a:r>
              <a:rPr lang="en-US" dirty="0"/>
              <a:t>harynx</a:t>
            </a:r>
          </a:p>
          <a:p>
            <a:r>
              <a:rPr lang="en-US" b="1" dirty="0"/>
              <a:t>L</a:t>
            </a:r>
            <a:r>
              <a:rPr lang="en-US" dirty="0"/>
              <a:t>arynx</a:t>
            </a:r>
          </a:p>
          <a:p>
            <a:r>
              <a:rPr lang="en-US" b="1" dirty="0"/>
              <a:t>T</a:t>
            </a:r>
            <a:r>
              <a:rPr lang="en-US" dirty="0"/>
              <a:t>rachea</a:t>
            </a:r>
          </a:p>
          <a:p>
            <a:r>
              <a:rPr lang="en-US" b="1" dirty="0"/>
              <a:t>B</a:t>
            </a:r>
            <a:r>
              <a:rPr lang="en-US" dirty="0"/>
              <a:t>ronchi</a:t>
            </a:r>
          </a:p>
          <a:p>
            <a:r>
              <a:rPr lang="en-US" b="1" dirty="0"/>
              <a:t>B</a:t>
            </a:r>
            <a:r>
              <a:rPr lang="en-US" dirty="0"/>
              <a:t>ronchiole</a:t>
            </a:r>
          </a:p>
          <a:p>
            <a:r>
              <a:rPr lang="en-US" b="1" dirty="0"/>
              <a:t>A</a:t>
            </a:r>
            <a:r>
              <a:rPr lang="en-US" dirty="0"/>
              <a:t>lveoli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2598" y="1190171"/>
            <a:ext cx="520479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When air is breathed in, it is moistened, warmed and filtered until it reaches the alveoli.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Alveoli are tiny, thin-walled sacs where </a:t>
            </a:r>
            <a:r>
              <a:rPr lang="en-US" sz="4000" u="sng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gas exchange 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occurs.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5C3EBF5-552F-1D41-9956-DAB1D95825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135" y="3911393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1CBF6EE-9942-C542-A14D-56382C908A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6920" y="4196259"/>
            <a:ext cx="2159787" cy="1062455"/>
          </a:xfrm>
        </p:spPr>
        <p:txBody>
          <a:bodyPr/>
          <a:lstStyle/>
          <a:p>
            <a:r>
              <a:rPr lang="en-US" b="1" dirty="0"/>
              <a:t>Gas exchange </a:t>
            </a:r>
            <a:r>
              <a:rPr lang="en-US" dirty="0"/>
              <a:t>– delivery of oxygen from the lungs to the bloodstream and the elimination of carbon dioxide from the bloodstream to the lungs.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2098222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28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2B3241-51CB-A34A-9AE6-B030839D60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86521-0401-A84A-B3AD-BCE898878B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B4CAA-16CC-544B-9E52-EA65DAF385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617909"/>
          </a:xfrm>
        </p:spPr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What are alveoli?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What is gas exchange?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9BD09-A157-6E4E-99DD-6AE5BB4CD1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5864" y="1306286"/>
            <a:ext cx="2162572" cy="2884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44135" y="1587790"/>
            <a:ext cx="2163007" cy="2214408"/>
          </a:xfrm>
        </p:spPr>
        <p:txBody>
          <a:bodyPr numCol="2"/>
          <a:lstStyle/>
          <a:p>
            <a:r>
              <a:rPr lang="en-US" b="1" dirty="0"/>
              <a:t>M</a:t>
            </a:r>
            <a:r>
              <a:rPr lang="en-US" dirty="0"/>
              <a:t>any</a:t>
            </a:r>
          </a:p>
          <a:p>
            <a:r>
              <a:rPr lang="en-US" b="1" dirty="0"/>
              <a:t>P</a:t>
            </a:r>
            <a:r>
              <a:rPr lang="en-US" dirty="0"/>
              <a:t>eople</a:t>
            </a:r>
          </a:p>
          <a:p>
            <a:r>
              <a:rPr lang="en-US" b="1" dirty="0"/>
              <a:t>L</a:t>
            </a:r>
            <a:r>
              <a:rPr lang="en-US" dirty="0"/>
              <a:t>ove</a:t>
            </a:r>
          </a:p>
          <a:p>
            <a:r>
              <a:rPr lang="en-US" b="1" dirty="0"/>
              <a:t>T</a:t>
            </a:r>
            <a:r>
              <a:rPr lang="en-US" dirty="0"/>
              <a:t>aylor’s</a:t>
            </a:r>
          </a:p>
          <a:p>
            <a:r>
              <a:rPr lang="en-US" b="1" dirty="0"/>
              <a:t>B</a:t>
            </a:r>
            <a:r>
              <a:rPr lang="en-US" dirty="0"/>
              <a:t>ad</a:t>
            </a:r>
          </a:p>
          <a:p>
            <a:r>
              <a:rPr lang="en-US" b="1" dirty="0"/>
              <a:t>B</a:t>
            </a:r>
            <a:r>
              <a:rPr lang="en-US" dirty="0"/>
              <a:t>lood</a:t>
            </a:r>
          </a:p>
          <a:p>
            <a:r>
              <a:rPr lang="en-US" b="1" dirty="0"/>
              <a:t>A</a:t>
            </a:r>
            <a:r>
              <a:rPr lang="en-US" dirty="0"/>
              <a:t>lbum </a:t>
            </a:r>
          </a:p>
          <a:p>
            <a:r>
              <a:rPr lang="en-US" b="1" dirty="0"/>
              <a:t>M</a:t>
            </a:r>
            <a:r>
              <a:rPr lang="en-US" dirty="0"/>
              <a:t>outh</a:t>
            </a:r>
          </a:p>
          <a:p>
            <a:r>
              <a:rPr lang="en-US" b="1" dirty="0"/>
              <a:t>P</a:t>
            </a:r>
            <a:r>
              <a:rPr lang="en-US" dirty="0"/>
              <a:t>harynx</a:t>
            </a:r>
          </a:p>
          <a:p>
            <a:r>
              <a:rPr lang="en-US" b="1" dirty="0"/>
              <a:t>L</a:t>
            </a:r>
            <a:r>
              <a:rPr lang="en-US" dirty="0"/>
              <a:t>arynx</a:t>
            </a:r>
          </a:p>
          <a:p>
            <a:r>
              <a:rPr lang="en-US" b="1" dirty="0"/>
              <a:t>T</a:t>
            </a:r>
            <a:r>
              <a:rPr lang="en-US" dirty="0"/>
              <a:t>rachea</a:t>
            </a:r>
          </a:p>
          <a:p>
            <a:r>
              <a:rPr lang="en-US" b="1" dirty="0"/>
              <a:t>B</a:t>
            </a:r>
            <a:r>
              <a:rPr lang="en-US" dirty="0"/>
              <a:t>ronchi</a:t>
            </a:r>
          </a:p>
          <a:p>
            <a:r>
              <a:rPr lang="en-US" b="1" dirty="0"/>
              <a:t>B</a:t>
            </a:r>
            <a:r>
              <a:rPr lang="en-US" dirty="0"/>
              <a:t>ronchiole</a:t>
            </a:r>
          </a:p>
          <a:p>
            <a:r>
              <a:rPr lang="en-US" b="1" dirty="0"/>
              <a:t>A</a:t>
            </a:r>
            <a:r>
              <a:rPr lang="en-US" dirty="0"/>
              <a:t>lveoli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858" y="937531"/>
            <a:ext cx="8639459" cy="162278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77500" lnSpcReduction="20000"/>
          </a:bodyPr>
          <a:lstStyle/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Gas exchange occurs when oxygen and carbon dioxide </a:t>
            </a:r>
            <a:r>
              <a:rPr lang="en-US" sz="4000" u="sng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diffuse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across a membrane, from an area of high concentration to an area of low concentration.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5C3EBF5-552F-1D41-9956-DAB1D95825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135" y="3911393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1CBF6EE-9942-C542-A14D-56382C908A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6920" y="4196259"/>
            <a:ext cx="2159787" cy="1062455"/>
          </a:xfrm>
        </p:spPr>
        <p:txBody>
          <a:bodyPr/>
          <a:lstStyle/>
          <a:p>
            <a:r>
              <a:rPr lang="en-US" b="1" dirty="0"/>
              <a:t>Gas exchange </a:t>
            </a:r>
            <a:r>
              <a:rPr lang="en-US" dirty="0"/>
              <a:t>– delivery of oxygen from the lungs to the bloodstream and the elimination of carbon dioxide from the bloodstream to the lungs.</a:t>
            </a:r>
          </a:p>
        </p:txBody>
      </p:sp>
      <p:pic>
        <p:nvPicPr>
          <p:cNvPr id="7" name="Online Media 6" title="Diffusion Animation">
            <a:hlinkClick r:id="" action="ppaction://media"/>
            <a:extLst>
              <a:ext uri="{FF2B5EF4-FFF2-40B4-BE49-F238E27FC236}">
                <a16:creationId xmlns:a16="http://schemas.microsoft.com/office/drawing/2014/main" id="{86A0069A-F8DC-4ED2-BF2F-43F7EE8708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04926" y="2157895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2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2B3241-51CB-A34A-9AE6-B030839D60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86521-0401-A84A-B3AD-BCE898878B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B4CAA-16CC-544B-9E52-EA65DAF385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617909"/>
          </a:xfrm>
        </p:spPr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What are alveoli?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What is gas exchange?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9BD09-A157-6E4E-99DD-6AE5BB4CD1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5864" y="1306286"/>
            <a:ext cx="2162572" cy="2884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44135" y="1587790"/>
            <a:ext cx="2163007" cy="2214408"/>
          </a:xfrm>
        </p:spPr>
        <p:txBody>
          <a:bodyPr numCol="2"/>
          <a:lstStyle/>
          <a:p>
            <a:r>
              <a:rPr lang="en-US" b="1" dirty="0"/>
              <a:t>M</a:t>
            </a:r>
            <a:r>
              <a:rPr lang="en-US" dirty="0"/>
              <a:t>any</a:t>
            </a:r>
          </a:p>
          <a:p>
            <a:r>
              <a:rPr lang="en-US" b="1" dirty="0"/>
              <a:t>P</a:t>
            </a:r>
            <a:r>
              <a:rPr lang="en-US" dirty="0"/>
              <a:t>eople</a:t>
            </a:r>
          </a:p>
          <a:p>
            <a:r>
              <a:rPr lang="en-US" b="1" dirty="0"/>
              <a:t>L</a:t>
            </a:r>
            <a:r>
              <a:rPr lang="en-US" dirty="0"/>
              <a:t>ove</a:t>
            </a:r>
          </a:p>
          <a:p>
            <a:r>
              <a:rPr lang="en-US" b="1" dirty="0"/>
              <a:t>T</a:t>
            </a:r>
            <a:r>
              <a:rPr lang="en-US" dirty="0"/>
              <a:t>aylor’s</a:t>
            </a:r>
          </a:p>
          <a:p>
            <a:r>
              <a:rPr lang="en-US" b="1" dirty="0"/>
              <a:t>B</a:t>
            </a:r>
            <a:r>
              <a:rPr lang="en-US" dirty="0"/>
              <a:t>ad</a:t>
            </a:r>
          </a:p>
          <a:p>
            <a:r>
              <a:rPr lang="en-US" b="1" dirty="0"/>
              <a:t>B</a:t>
            </a:r>
            <a:r>
              <a:rPr lang="en-US" dirty="0"/>
              <a:t>lood</a:t>
            </a:r>
          </a:p>
          <a:p>
            <a:r>
              <a:rPr lang="en-US" b="1" dirty="0"/>
              <a:t>A</a:t>
            </a:r>
            <a:r>
              <a:rPr lang="en-US" dirty="0"/>
              <a:t>lbum </a:t>
            </a:r>
          </a:p>
          <a:p>
            <a:r>
              <a:rPr lang="en-US" b="1" dirty="0"/>
              <a:t>M</a:t>
            </a:r>
            <a:r>
              <a:rPr lang="en-US" dirty="0"/>
              <a:t>outh</a:t>
            </a:r>
          </a:p>
          <a:p>
            <a:r>
              <a:rPr lang="en-US" b="1" dirty="0"/>
              <a:t>P</a:t>
            </a:r>
            <a:r>
              <a:rPr lang="en-US" dirty="0"/>
              <a:t>harynx</a:t>
            </a:r>
          </a:p>
          <a:p>
            <a:r>
              <a:rPr lang="en-US" b="1" dirty="0"/>
              <a:t>L</a:t>
            </a:r>
            <a:r>
              <a:rPr lang="en-US" dirty="0"/>
              <a:t>arynx</a:t>
            </a:r>
          </a:p>
          <a:p>
            <a:r>
              <a:rPr lang="en-US" b="1" dirty="0"/>
              <a:t>T</a:t>
            </a:r>
            <a:r>
              <a:rPr lang="en-US" dirty="0"/>
              <a:t>rachea</a:t>
            </a:r>
          </a:p>
          <a:p>
            <a:r>
              <a:rPr lang="en-US" b="1" dirty="0"/>
              <a:t>B</a:t>
            </a:r>
            <a:r>
              <a:rPr lang="en-US" dirty="0"/>
              <a:t>ronchi</a:t>
            </a:r>
          </a:p>
          <a:p>
            <a:r>
              <a:rPr lang="en-US" b="1" dirty="0"/>
              <a:t>B</a:t>
            </a:r>
            <a:r>
              <a:rPr lang="en-US" dirty="0"/>
              <a:t>ronchiole</a:t>
            </a:r>
          </a:p>
          <a:p>
            <a:r>
              <a:rPr lang="en-US" b="1" dirty="0"/>
              <a:t>A</a:t>
            </a:r>
            <a:r>
              <a:rPr lang="en-US" dirty="0"/>
              <a:t>lveoli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5C3EBF5-552F-1D41-9956-DAB1D95825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135" y="3911393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1CBF6EE-9942-C542-A14D-56382C908A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6920" y="4196259"/>
            <a:ext cx="2159787" cy="1062455"/>
          </a:xfrm>
        </p:spPr>
        <p:txBody>
          <a:bodyPr/>
          <a:lstStyle/>
          <a:p>
            <a:r>
              <a:rPr lang="en-US" b="1" dirty="0"/>
              <a:t>Gas exchange </a:t>
            </a:r>
            <a:r>
              <a:rPr lang="en-US" dirty="0"/>
              <a:t>– delivery of oxygen from the lungs to the bloodstream and </a:t>
            </a:r>
            <a:r>
              <a:rPr lang="en-US"/>
              <a:t>the elimination </a:t>
            </a:r>
            <a:r>
              <a:rPr lang="en-US" dirty="0"/>
              <a:t>of carbon dioxide from the bloodstream to the lungs.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9" y="2186543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030767"/>
              </p:ext>
            </p:extLst>
          </p:nvPr>
        </p:nvGraphicFramePr>
        <p:xfrm>
          <a:off x="5004472" y="805704"/>
          <a:ext cx="4052442" cy="5619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Bitmap Image" r:id="rId4" imgW="2514286" imgH="3486637" progId="Paint.Picture">
                  <p:embed/>
                </p:oleObj>
              </mc:Choice>
              <mc:Fallback>
                <p:oleObj name="Bitmap Image" r:id="rId4" imgW="2514286" imgH="348663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472" y="805704"/>
                        <a:ext cx="4052442" cy="5619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610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7824FD-E00A-F349-9F5B-FBB05F070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79CA4-62EB-804C-B5F7-932F8A4098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1DA5-34E0-3248-A0F2-AC2207BABB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Which part of the respiratory system does air go through first: bronchi or bronchioles?</a:t>
            </a:r>
          </a:p>
          <a:p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 txBox="1">
            <a:spLocks/>
          </p:cNvSpPr>
          <p:nvPr/>
        </p:nvSpPr>
        <p:spPr>
          <a:xfrm>
            <a:off x="6320307" y="2537165"/>
            <a:ext cx="5486400" cy="3084125"/>
          </a:xfrm>
          <a:prstGeom prst="rect">
            <a:avLst/>
          </a:prstGeom>
          <a:ln>
            <a:noFill/>
          </a:ln>
        </p:spPr>
        <p:txBody>
          <a:bodyPr numCol="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240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any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eople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ove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aylor’s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lood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lbum 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outh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harynx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arynx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rachea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ronchi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ronchiole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lveoli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417" y="1128989"/>
            <a:ext cx="5537457" cy="33111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Which part of the respiratory system does air go through first: bronchi or bronchioles?</a:t>
            </a:r>
          </a:p>
        </p:txBody>
      </p:sp>
    </p:spTree>
    <p:extLst>
      <p:ext uri="{BB962C8B-B14F-4D97-AF65-F5344CB8AC3E}">
        <p14:creationId xmlns:p14="http://schemas.microsoft.com/office/powerpoint/2010/main" val="2285594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7824FD-E00A-F349-9F5B-FBB05F070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79CA4-62EB-804C-B5F7-932F8A4098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1DA5-34E0-3248-A0F2-AC2207BABB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Which part of the respiratory system is the smallest?</a:t>
            </a:r>
          </a:p>
          <a:p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 txBox="1">
            <a:spLocks/>
          </p:cNvSpPr>
          <p:nvPr/>
        </p:nvSpPr>
        <p:spPr>
          <a:xfrm>
            <a:off x="6320307" y="2537165"/>
            <a:ext cx="5486400" cy="3084125"/>
          </a:xfrm>
          <a:prstGeom prst="rect">
            <a:avLst/>
          </a:prstGeom>
          <a:ln>
            <a:noFill/>
          </a:ln>
        </p:spPr>
        <p:txBody>
          <a:bodyPr numCol="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240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any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eople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ove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aylor’s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lood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lbum 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outh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harynx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arynx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rachea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ronchi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ronchiole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lveoli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543" y="1311869"/>
            <a:ext cx="5537457" cy="33111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Which part of the respiratory system is the smallest?</a:t>
            </a:r>
          </a:p>
        </p:txBody>
      </p:sp>
    </p:spTree>
    <p:extLst>
      <p:ext uri="{BB962C8B-B14F-4D97-AF65-F5344CB8AC3E}">
        <p14:creationId xmlns:p14="http://schemas.microsoft.com/office/powerpoint/2010/main" val="991103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7824FD-E00A-F349-9F5B-FBB05F070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79CA4-62EB-804C-B5F7-932F8A4098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1DA5-34E0-3248-A0F2-AC2207BABB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Which part of the respiratory system holds the vocal chords?</a:t>
            </a:r>
          </a:p>
          <a:p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 txBox="1">
            <a:spLocks/>
          </p:cNvSpPr>
          <p:nvPr/>
        </p:nvSpPr>
        <p:spPr>
          <a:xfrm>
            <a:off x="6320307" y="2537165"/>
            <a:ext cx="5486400" cy="3084125"/>
          </a:xfrm>
          <a:prstGeom prst="rect">
            <a:avLst/>
          </a:prstGeom>
          <a:ln>
            <a:noFill/>
          </a:ln>
        </p:spPr>
        <p:txBody>
          <a:bodyPr numCol="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240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any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eople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ove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aylor’s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lood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lbum 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outh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harynx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arynx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rachea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ronchi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ronchiole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lveoli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417" y="1257005"/>
            <a:ext cx="5537457" cy="33111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Which part of the respiratory system holds the vocal chords?</a:t>
            </a:r>
          </a:p>
        </p:txBody>
      </p:sp>
    </p:spTree>
    <p:extLst>
      <p:ext uri="{BB962C8B-B14F-4D97-AF65-F5344CB8AC3E}">
        <p14:creationId xmlns:p14="http://schemas.microsoft.com/office/powerpoint/2010/main" val="919080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7824FD-E00A-F349-9F5B-FBB05F070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79CA4-62EB-804C-B5F7-932F8A4098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1DA5-34E0-3248-A0F2-AC2207BABB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Which part of the respiratory system is the first part that air enters?</a:t>
            </a:r>
          </a:p>
          <a:p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 txBox="1">
            <a:spLocks/>
          </p:cNvSpPr>
          <p:nvPr/>
        </p:nvSpPr>
        <p:spPr>
          <a:xfrm>
            <a:off x="6320307" y="2537165"/>
            <a:ext cx="3323828" cy="3311119"/>
          </a:xfrm>
          <a:prstGeom prst="rect">
            <a:avLst/>
          </a:prstGeom>
          <a:ln>
            <a:noFill/>
          </a:ln>
        </p:spPr>
        <p:txBody>
          <a:bodyPr numCol="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any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eople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ove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aylor’s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lood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lbum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4237" y="1128989"/>
            <a:ext cx="5537457" cy="33111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Which part of the respiratory system is the first part that air enters?</a:t>
            </a:r>
          </a:p>
        </p:txBody>
      </p:sp>
    </p:spTree>
    <p:extLst>
      <p:ext uri="{BB962C8B-B14F-4D97-AF65-F5344CB8AC3E}">
        <p14:creationId xmlns:p14="http://schemas.microsoft.com/office/powerpoint/2010/main" val="108943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7824FD-E00A-F349-9F5B-FBB05F070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79CA4-62EB-804C-B5F7-932F8A4098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1DA5-34E0-3248-A0F2-AC2207BABB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Which part of the respiratory system is the first part that carbon dioxide enters?</a:t>
            </a:r>
          </a:p>
          <a:p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 txBox="1">
            <a:spLocks/>
          </p:cNvSpPr>
          <p:nvPr/>
        </p:nvSpPr>
        <p:spPr>
          <a:xfrm>
            <a:off x="6320307" y="2537165"/>
            <a:ext cx="3323828" cy="3311119"/>
          </a:xfrm>
          <a:prstGeom prst="rect">
            <a:avLst/>
          </a:prstGeom>
          <a:ln>
            <a:noFill/>
          </a:ln>
        </p:spPr>
        <p:txBody>
          <a:bodyPr numCol="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any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eople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ove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aylor’s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lood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lbum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417" y="1293581"/>
            <a:ext cx="5537457" cy="33111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Which part of the respiratory system is the first part that carbon dioxide enters?</a:t>
            </a:r>
          </a:p>
        </p:txBody>
      </p:sp>
    </p:spTree>
    <p:extLst>
      <p:ext uri="{BB962C8B-B14F-4D97-AF65-F5344CB8AC3E}">
        <p14:creationId xmlns:p14="http://schemas.microsoft.com/office/powerpoint/2010/main" val="142623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ABF619-024B-42C1-B700-9BC73CCDE073}"/>
              </a:ext>
            </a:extLst>
          </p:cNvPr>
          <p:cNvSpPr txBox="1"/>
          <p:nvPr/>
        </p:nvSpPr>
        <p:spPr>
          <a:xfrm>
            <a:off x="603504" y="274320"/>
            <a:ext cx="11137392" cy="565099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GB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List the characteristics of living things. (Remember MRS GREN)</a:t>
            </a:r>
          </a:p>
          <a:p>
            <a:pPr algn="l"/>
            <a:endParaRPr lang="en-GB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GB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r>
              <a:rPr lang="en-GB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 Write the word equation for photosynthesis.</a:t>
            </a:r>
          </a:p>
          <a:p>
            <a:pPr algn="l"/>
            <a:endParaRPr lang="en-GB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endParaRPr lang="en-GB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r>
              <a:rPr lang="en-GB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How do you think you are doing in 8 Science? What grade do you think you are sitting on?</a:t>
            </a:r>
            <a:endParaRPr lang="en-AU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7624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7824FD-E00A-F349-9F5B-FBB05F070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79CA4-62EB-804C-B5F7-932F8A4098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1DA5-34E0-3248-A0F2-AC2207BABB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What is the name of the cavity behind the nose and mouth?</a:t>
            </a:r>
          </a:p>
          <a:p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 txBox="1">
            <a:spLocks/>
          </p:cNvSpPr>
          <p:nvPr/>
        </p:nvSpPr>
        <p:spPr>
          <a:xfrm>
            <a:off x="6320307" y="2537165"/>
            <a:ext cx="3323828" cy="3311119"/>
          </a:xfrm>
          <a:prstGeom prst="rect">
            <a:avLst/>
          </a:prstGeom>
          <a:ln>
            <a:noFill/>
          </a:ln>
        </p:spPr>
        <p:txBody>
          <a:bodyPr numCol="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any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eople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ove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aylor’s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lood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lbum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543" y="1183853"/>
            <a:ext cx="5537457" cy="33111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What is the name of the cavity behind the nose and mouth?</a:t>
            </a:r>
          </a:p>
        </p:txBody>
      </p:sp>
    </p:spTree>
    <p:extLst>
      <p:ext uri="{BB962C8B-B14F-4D97-AF65-F5344CB8AC3E}">
        <p14:creationId xmlns:p14="http://schemas.microsoft.com/office/powerpoint/2010/main" val="132747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7824FD-E00A-F349-9F5B-FBB05F070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79CA4-62EB-804C-B5F7-932F8A4098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61DA5-34E0-3248-A0F2-AC2207BABB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What is the name for the wind pipe?</a:t>
            </a:r>
          </a:p>
          <a:p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 txBox="1">
            <a:spLocks/>
          </p:cNvSpPr>
          <p:nvPr/>
        </p:nvSpPr>
        <p:spPr>
          <a:xfrm>
            <a:off x="6320307" y="2537165"/>
            <a:ext cx="3323828" cy="3311119"/>
          </a:xfrm>
          <a:prstGeom prst="rect">
            <a:avLst/>
          </a:prstGeom>
          <a:ln>
            <a:noFill/>
          </a:ln>
        </p:spPr>
        <p:txBody>
          <a:bodyPr numCol="2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any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eople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ove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aylor’s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lood</a:t>
            </a:r>
          </a:p>
          <a:p>
            <a:r>
              <a:rPr lang="en-US" sz="2400" b="1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</a:t>
            </a:r>
            <a:r>
              <a:rPr lang="en-US" sz="24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lbum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543" y="1055837"/>
            <a:ext cx="5537457" cy="33111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What is the name for the wind pipe?</a:t>
            </a:r>
          </a:p>
        </p:txBody>
      </p:sp>
    </p:spTree>
    <p:extLst>
      <p:ext uri="{BB962C8B-B14F-4D97-AF65-F5344CB8AC3E}">
        <p14:creationId xmlns:p14="http://schemas.microsoft.com/office/powerpoint/2010/main" val="1123690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80D1B6-5877-4F44-B76E-11D745C662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A740C-1075-EC46-BFE5-88B5B2C2076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1057B-6582-744A-BF83-D99850F4C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Why is knowing about the respiratory system and how it works important? 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8268" y="1056852"/>
            <a:ext cx="9471844" cy="551319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lnSpcReduction="10000"/>
          </a:bodyPr>
          <a:lstStyle/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We all have a respiratory system! It is possible, likely even, that you will at some point need to understand how it works in order to make decisions about your, or someone else’s, health.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respiratory system works with the circulatory system to ensure that oxygen reaches cells and carbon dioxide is removed.</a:t>
            </a:r>
          </a:p>
        </p:txBody>
      </p:sp>
    </p:spTree>
    <p:extLst>
      <p:ext uri="{BB962C8B-B14F-4D97-AF65-F5344CB8AC3E}">
        <p14:creationId xmlns:p14="http://schemas.microsoft.com/office/powerpoint/2010/main" val="3050516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74FE4-870A-431C-8FE7-A85D898992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 descr="The Respiratory System | Interactive Worksheet by Kelly Hollis ...">
            <a:extLst>
              <a:ext uri="{FF2B5EF4-FFF2-40B4-BE49-F238E27FC236}">
                <a16:creationId xmlns:a16="http://schemas.microsoft.com/office/drawing/2014/main" id="{5C90E401-F82B-4AE1-AFE5-F7C4444F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55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3D179-B1AA-456A-A0D9-22CA339FB2C2}"/>
              </a:ext>
            </a:extLst>
          </p:cNvPr>
          <p:cNvSpPr txBox="1"/>
          <p:nvPr/>
        </p:nvSpPr>
        <p:spPr>
          <a:xfrm>
            <a:off x="9857232" y="590550"/>
            <a:ext cx="1645920" cy="414604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GB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Copy and fill out</a:t>
            </a:r>
            <a:endParaRPr lang="en-AU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0225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4052AF-8BA2-8940-BA35-6FE4F2E6D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 txBox="1">
            <a:spLocks/>
          </p:cNvSpPr>
          <p:nvPr/>
        </p:nvSpPr>
        <p:spPr>
          <a:xfrm>
            <a:off x="295275" y="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8268" y="2007828"/>
            <a:ext cx="8736126" cy="331111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Complete the worksheet and glue it into your book.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899BD09-A157-6E4E-99DD-6AE5BB4CD1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41350" y="280018"/>
            <a:ext cx="2162572" cy="2884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71DE864-694F-A74F-A1C8-009D760A7A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29621" y="561522"/>
            <a:ext cx="2163007" cy="2214408"/>
          </a:xfrm>
        </p:spPr>
        <p:txBody>
          <a:bodyPr numCol="2"/>
          <a:lstStyle/>
          <a:p>
            <a:r>
              <a:rPr lang="en-US" b="1" dirty="0"/>
              <a:t>M</a:t>
            </a:r>
            <a:r>
              <a:rPr lang="en-US" dirty="0"/>
              <a:t>any</a:t>
            </a:r>
          </a:p>
          <a:p>
            <a:r>
              <a:rPr lang="en-US" b="1" dirty="0"/>
              <a:t>P</a:t>
            </a:r>
            <a:r>
              <a:rPr lang="en-US" dirty="0"/>
              <a:t>eople</a:t>
            </a:r>
          </a:p>
          <a:p>
            <a:r>
              <a:rPr lang="en-US" b="1" dirty="0"/>
              <a:t>L</a:t>
            </a:r>
            <a:r>
              <a:rPr lang="en-US" dirty="0"/>
              <a:t>ove</a:t>
            </a:r>
          </a:p>
          <a:p>
            <a:r>
              <a:rPr lang="en-US" b="1" dirty="0"/>
              <a:t>T</a:t>
            </a:r>
            <a:r>
              <a:rPr lang="en-US" dirty="0"/>
              <a:t>aylor’s</a:t>
            </a:r>
          </a:p>
          <a:p>
            <a:r>
              <a:rPr lang="en-US" b="1" dirty="0"/>
              <a:t>B</a:t>
            </a:r>
            <a:r>
              <a:rPr lang="en-US" dirty="0"/>
              <a:t>ad</a:t>
            </a:r>
          </a:p>
          <a:p>
            <a:r>
              <a:rPr lang="en-US" b="1" dirty="0"/>
              <a:t>B</a:t>
            </a:r>
            <a:r>
              <a:rPr lang="en-US" dirty="0"/>
              <a:t>lood</a:t>
            </a:r>
          </a:p>
          <a:p>
            <a:r>
              <a:rPr lang="en-US" b="1" dirty="0"/>
              <a:t>A</a:t>
            </a:r>
            <a:r>
              <a:rPr lang="en-US" dirty="0"/>
              <a:t>lbum </a:t>
            </a:r>
          </a:p>
          <a:p>
            <a:r>
              <a:rPr lang="en-US" b="1" dirty="0"/>
              <a:t>M</a:t>
            </a:r>
            <a:r>
              <a:rPr lang="en-US" dirty="0"/>
              <a:t>outh</a:t>
            </a:r>
          </a:p>
          <a:p>
            <a:r>
              <a:rPr lang="en-US" b="1" dirty="0"/>
              <a:t>P</a:t>
            </a:r>
            <a:r>
              <a:rPr lang="en-US" dirty="0"/>
              <a:t>harynx</a:t>
            </a:r>
          </a:p>
          <a:p>
            <a:r>
              <a:rPr lang="en-US" b="1" dirty="0"/>
              <a:t>L</a:t>
            </a:r>
            <a:r>
              <a:rPr lang="en-US" dirty="0"/>
              <a:t>arynx</a:t>
            </a:r>
          </a:p>
          <a:p>
            <a:r>
              <a:rPr lang="en-US" b="1" dirty="0"/>
              <a:t>T</a:t>
            </a:r>
            <a:r>
              <a:rPr lang="en-US" dirty="0"/>
              <a:t>rachea</a:t>
            </a:r>
          </a:p>
          <a:p>
            <a:r>
              <a:rPr lang="en-US" b="1" dirty="0"/>
              <a:t>B</a:t>
            </a:r>
            <a:r>
              <a:rPr lang="en-US" dirty="0"/>
              <a:t>ronchi</a:t>
            </a:r>
          </a:p>
          <a:p>
            <a:r>
              <a:rPr lang="en-US" b="1" dirty="0"/>
              <a:t>B</a:t>
            </a:r>
            <a:r>
              <a:rPr lang="en-US" dirty="0"/>
              <a:t>ronchiole</a:t>
            </a:r>
          </a:p>
          <a:p>
            <a:r>
              <a:rPr lang="en-US" b="1" dirty="0"/>
              <a:t>A</a:t>
            </a:r>
            <a:r>
              <a:rPr lang="en-US" dirty="0"/>
              <a:t>lveoli</a:t>
            </a:r>
          </a:p>
        </p:txBody>
      </p:sp>
    </p:spTree>
    <p:extLst>
      <p:ext uri="{BB962C8B-B14F-4D97-AF65-F5344CB8AC3E}">
        <p14:creationId xmlns:p14="http://schemas.microsoft.com/office/powerpoint/2010/main" val="1543489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F7266E-8F0F-B045-83EE-6F66DF5F4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F9CC2-01CA-5D41-8E27-DBA0DBCFDD4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B9F3F-385D-364F-A123-82E0CA47CF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E3EA5E-255E-7344-9CA2-61CA951AD6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AE2403-5CF4-8640-9566-CC6D49B522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42A0ED-8B68-044B-99AF-12A74EF086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F578C9-0E10-5A42-8174-AAA675F3D1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The Respiratory System - (Original Song).mp4">
            <a:hlinkClick r:id="" action="ppaction://media"/>
            <a:extLst>
              <a:ext uri="{FF2B5EF4-FFF2-40B4-BE49-F238E27FC236}">
                <a16:creationId xmlns:a16="http://schemas.microsoft.com/office/drawing/2014/main" id="{C6CCE5F8-7BE0-4F46-BAD1-48E03F26AC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3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9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sz="3200" dirty="0"/>
              <a:t>I can describe the structure of each organ in the respiratory system and relate its function to the overall function of the system.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3200" dirty="0"/>
              <a:t>I know what gas exchange is and how it occurs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516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tro to photosynthesis (article) | Khan Academy">
            <a:extLst>
              <a:ext uri="{FF2B5EF4-FFF2-40B4-BE49-F238E27FC236}">
                <a16:creationId xmlns:a16="http://schemas.microsoft.com/office/drawing/2014/main" id="{81CC8D7F-B5A0-4A2F-90D6-5CBEE342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7" y="1075388"/>
            <a:ext cx="9913226" cy="47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3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54928B-7D57-0542-84EA-8A9F3A20A0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dirty="0"/>
              <a:t>I can describe the structure of each organ in the respiratory system and relate its function to the overall function of the system.</a:t>
            </a:r>
          </a:p>
          <a:p>
            <a:endParaRPr lang="en-US" sz="3400" dirty="0"/>
          </a:p>
          <a:p>
            <a:r>
              <a:rPr lang="en-US" sz="3400" dirty="0"/>
              <a:t>I know what gas exchange is and how it occurs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19086" y="134982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 anchorCtr="0">
            <a:normAutofit/>
          </a:bodyPr>
          <a:lstStyle/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224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Respiratory System | The Dr. Binocs Show | Learn Videos For Kids">
            <a:hlinkClick r:id="" action="ppaction://media"/>
            <a:extLst>
              <a:ext uri="{FF2B5EF4-FFF2-40B4-BE49-F238E27FC236}">
                <a16:creationId xmlns:a16="http://schemas.microsoft.com/office/drawing/2014/main" id="{9786E348-89EE-42CA-A960-05A90AA24C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7472" y="201188"/>
            <a:ext cx="11476666" cy="6455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580519-2494-4E36-88CF-C43FA98170F3}"/>
              </a:ext>
            </a:extLst>
          </p:cNvPr>
          <p:cNvSpPr txBox="1"/>
          <p:nvPr/>
        </p:nvSpPr>
        <p:spPr>
          <a:xfrm>
            <a:off x="1833705" y="1382321"/>
            <a:ext cx="9029367" cy="454046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 anchorCtr="0">
            <a:normAutofit/>
          </a:bodyPr>
          <a:lstStyle/>
          <a:p>
            <a:pPr algn="l"/>
            <a:r>
              <a:rPr lang="en-GB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List the parts of the respiratory system. </a:t>
            </a:r>
            <a:endParaRPr lang="en-AU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11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DFADA6-2E4D-5049-9417-C18A33B0A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Pulmonary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2D4C8-656C-A648-A271-1A99E45EB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18" y="2386776"/>
            <a:ext cx="11577177" cy="4130138"/>
          </a:xfrm>
        </p:spPr>
        <p:txBody>
          <a:bodyPr/>
          <a:lstStyle/>
          <a:p>
            <a:r>
              <a:rPr lang="en-US" dirty="0"/>
              <a:t>Relating to the lungs.</a:t>
            </a:r>
          </a:p>
        </p:txBody>
      </p:sp>
    </p:spTree>
    <p:extLst>
      <p:ext uri="{BB962C8B-B14F-4D97-AF65-F5344CB8AC3E}">
        <p14:creationId xmlns:p14="http://schemas.microsoft.com/office/powerpoint/2010/main" val="44451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E3E5-FF7E-9F44-8504-10EF70DA8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7F09-5458-9840-AA0C-033B833C7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/>
              <a:t>The process in living organisms involving the production of energy with the intake of oxygen and the release of carbon dioxide.</a:t>
            </a:r>
          </a:p>
        </p:txBody>
      </p:sp>
      <p:pic>
        <p:nvPicPr>
          <p:cNvPr id="3074" name="Picture 2" descr="Respiration and Photosynthesis | Good Science">
            <a:extLst>
              <a:ext uri="{FF2B5EF4-FFF2-40B4-BE49-F238E27FC236}">
                <a16:creationId xmlns:a16="http://schemas.microsoft.com/office/drawing/2014/main" id="{26A29B5A-6D6A-450F-B668-6C40A5E0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8089"/>
            <a:ext cx="121920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575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5275" y="0"/>
            <a:ext cx="9282113" cy="590550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E43E-8B6A-E540-B0B0-850FF7083A1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F9E91-2F44-7B47-8E4F-A2FB71630B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Knowing the function of the circulatory system, we need to understand more about how oxygen is carried into the blood to start with.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2FDDF-1D36-0143-A7EB-290472B4F2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7D9BB7-4C49-B84F-BC9E-329EACEF4A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E87C9-3FCD-A245-920D-2D67DCF21A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36707A-C18A-814A-A377-DD275E0FE0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1" dirty="0"/>
              <a:t>Respiration</a:t>
            </a:r>
            <a:r>
              <a:rPr lang="en-US" dirty="0"/>
              <a:t> - the process in living organisms involving the production of energy with the intake of oxygen and the release of carbon dioxide.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9771" y="25400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 anchorCtr="0">
            <a:normAutofit/>
          </a:bodyPr>
          <a:lstStyle/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2171" y="1094668"/>
            <a:ext cx="8258629" cy="438331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92500" lnSpcReduction="10000"/>
          </a:bodyPr>
          <a:lstStyle/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In order for something to be living, it must have all of the characteristics of life (MRS GREN)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One of these characteristics is respiration, which is how organisms produce their energy.</a:t>
            </a:r>
          </a:p>
        </p:txBody>
      </p:sp>
    </p:spTree>
    <p:extLst>
      <p:ext uri="{BB962C8B-B14F-4D97-AF65-F5344CB8AC3E}">
        <p14:creationId xmlns:p14="http://schemas.microsoft.com/office/powerpoint/2010/main" val="400379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CD9F2-0A5E-A742-A29A-594FCE8311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5275" y="0"/>
            <a:ext cx="9282113" cy="590550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 can describe the structure of each organ in the respiratory system and relate its function to the overall function of the system.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I know what gas exchange is and how it occurs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E43E-8B6A-E540-B0B0-850FF7083A1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F9E91-2F44-7B47-8E4F-A2FB71630B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Knowing the function of the circulatory system, we need to understand more about how oxygen is carried into the blood to start with.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2FDDF-1D36-0143-A7EB-290472B4F2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7D9BB7-4C49-B84F-BC9E-329EACEF4A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E87C9-3FCD-A245-920D-2D67DCF21A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36707A-C18A-814A-A377-DD275E0FE0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1" dirty="0"/>
              <a:t>Respiration</a:t>
            </a:r>
            <a:r>
              <a:rPr lang="en-US" dirty="0"/>
              <a:t> - the process in living organisms involving the production of energy with the intake of oxygen and the release of carbon dioxide.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9771" y="25400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 anchorCtr="0">
            <a:normAutofit/>
          </a:bodyPr>
          <a:lstStyle/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2171" y="1164331"/>
            <a:ext cx="8258629" cy="41520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function of the circulatory system is to carry oxygen and nutrients to cells and carry waste away from them.</a:t>
            </a:r>
          </a:p>
          <a:p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Pulmonary arteries and veins carry blood between the heart and lungs.</a:t>
            </a:r>
          </a:p>
        </p:txBody>
      </p:sp>
    </p:spTree>
    <p:extLst>
      <p:ext uri="{BB962C8B-B14F-4D97-AF65-F5344CB8AC3E}">
        <p14:creationId xmlns:p14="http://schemas.microsoft.com/office/powerpoint/2010/main" val="12104440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 anchorCtr="0">
        <a:normAutofit/>
      </a:bodyPr>
      <a:lstStyle>
        <a:defPPr algn="l">
          <a:defRPr sz="4000" dirty="0" smtClean="0">
            <a:latin typeface="Futura Medium" panose="020B0602020204020303" pitchFamily="34" charset="-79"/>
            <a:cs typeface="Futura Medium" panose="020B0602020204020303" pitchFamily="34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15861BA0-56D5-1E4E-B56A-268D38A279BF}" vid="{9D14DC9A-E19D-5949-B871-56F3C64BE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F23DEB85-8A27-41B8-9DAE-09C3E8163AFD}"/>
</file>

<file path=customXml/itemProps2.xml><?xml version="1.0" encoding="utf-8"?>
<ds:datastoreItem xmlns:ds="http://schemas.openxmlformats.org/officeDocument/2006/customXml" ds:itemID="{81A6ABA7-264E-4058-AE4B-0BA0620047D5}"/>
</file>

<file path=customXml/itemProps3.xml><?xml version="1.0" encoding="utf-8"?>
<ds:datastoreItem xmlns:ds="http://schemas.openxmlformats.org/officeDocument/2006/customXml" ds:itemID="{40E10476-7864-4557-B82D-3CB0D9A8EEF8}"/>
</file>

<file path=docProps/app.xml><?xml version="1.0" encoding="utf-8"?>
<Properties xmlns="http://schemas.openxmlformats.org/officeDocument/2006/extended-properties" xmlns:vt="http://schemas.openxmlformats.org/officeDocument/2006/docPropsVTypes">
  <Template>{33057687-8793-EB47-A5E0-08E93C53D0F2}tf10001071</Template>
  <TotalTime>841</TotalTime>
  <Words>1462</Words>
  <Application>Microsoft Office PowerPoint</Application>
  <PresentationFormat>Widescreen</PresentationFormat>
  <Paragraphs>250</Paragraphs>
  <Slides>26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Futura Medium</vt:lpstr>
      <vt:lpstr>OpenDyslexic</vt:lpstr>
      <vt:lpstr>Wingdings</vt:lpstr>
      <vt:lpstr>Blank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Shanae Alexander</cp:lastModifiedBy>
  <cp:revision>139</cp:revision>
  <dcterms:created xsi:type="dcterms:W3CDTF">2018-03-29T05:56:09Z</dcterms:created>
  <dcterms:modified xsi:type="dcterms:W3CDTF">2020-05-18T00:28:43Z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35700.0000000000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